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73" r:id="rId4"/>
    <p:sldId id="272" r:id="rId5"/>
    <p:sldId id="259" r:id="rId6"/>
    <p:sldId id="275" r:id="rId7"/>
    <p:sldId id="261" r:id="rId8"/>
    <p:sldId id="268" r:id="rId9"/>
    <p:sldId id="274" r:id="rId10"/>
    <p:sldId id="262" r:id="rId11"/>
  </p:sldIdLst>
  <p:sldSz cx="12192000" cy="6858000"/>
  <p:notesSz cx="6858000" cy="9144000"/>
  <p:embeddedFontLst>
    <p:embeddedFont>
      <p:font typeface="Aharoni" panose="02010803020104030203" pitchFamily="2" charset="-79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ajawal" panose="020B0604020202020204" charset="-78"/>
      <p:regular r:id="rId18"/>
      <p:bold r:id="rId19"/>
    </p:embeddedFont>
    <p:embeddedFont>
      <p:font typeface="Tajawal ExtraBold" panose="020B0604020202020204" charset="-78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7F01461-4A99-8346-B6DE-3B6B3E0A47AA}">
          <p14:sldIdLst>
            <p14:sldId id="256"/>
          </p14:sldIdLst>
        </p14:section>
        <p14:section name="Default Section" id="{2BE913DA-C427-104A-9379-A44E271FD0FC}">
          <p14:sldIdLst>
            <p14:sldId id="269"/>
          </p14:sldIdLst>
        </p14:section>
        <p14:section name="excel" id="{D7F73770-F5A1-224E-9500-550C7195BBA9}">
          <p14:sldIdLst>
            <p14:sldId id="273"/>
            <p14:sldId id="272"/>
          </p14:sldIdLst>
        </p14:section>
        <p14:section name="3" id="{DDD74AB9-5677-5544-96E7-F11F637BBB27}">
          <p14:sldIdLst>
            <p14:sldId id="259"/>
            <p14:sldId id="275"/>
            <p14:sldId id="261"/>
            <p14:sldId id="268"/>
            <p14:sldId id="274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ALxZ70819ny6H9RMnxi/PPFgo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8EC"/>
    <a:srgbClr val="87D600"/>
    <a:srgbClr val="095B59"/>
    <a:srgbClr val="095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/>
    <p:restoredTop sz="94629"/>
  </p:normalViewPr>
  <p:slideViewPr>
    <p:cSldViewPr snapToGrid="0">
      <p:cViewPr varScale="1">
        <p:scale>
          <a:sx n="77" d="100"/>
          <a:sy n="77" d="100"/>
        </p:scale>
        <p:origin x="9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e969a1903_3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g21e969a1903_3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025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fbf63766d_2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g21fbf63766d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fbf63766d_2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g21fbf63766d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9345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fbf63766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g21fbf6376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fbf63766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g21fbf6376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34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fbf63766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g21fbf63766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230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e969a1903_3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21e969a1903_3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8050" y="1635325"/>
            <a:ext cx="2703948" cy="12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792375" y="3248975"/>
            <a:ext cx="8955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SA" sz="4800" dirty="0">
                <a:solidFill>
                  <a:schemeClr val="lt1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اسم المشروع:</a:t>
            </a:r>
            <a:r>
              <a:rPr lang="en-SA" sz="4800" dirty="0">
                <a:solidFill>
                  <a:srgbClr val="2BB8EB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 </a:t>
            </a:r>
            <a:r>
              <a:rPr lang="en-SA" sz="4800" i="0" u="none" strike="noStrike" cap="none" dirty="0">
                <a:solidFill>
                  <a:srgbClr val="2BB8EB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مساعد </a:t>
            </a:r>
            <a:endParaRPr sz="4800" i="0" u="none" strike="noStrike" cap="none" dirty="0">
              <a:solidFill>
                <a:srgbClr val="2BB8EB"/>
              </a:solidFill>
              <a:latin typeface="Tajawal ExtraBold"/>
              <a:ea typeface="Tajawal ExtraBold"/>
              <a:cs typeface="Tajawal ExtraBold"/>
              <a:sym typeface="Tajawal ExtraBold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SA" sz="4800" dirty="0">
                <a:solidFill>
                  <a:schemeClr val="lt1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اسم الفريق</a:t>
            </a:r>
            <a:r>
              <a:rPr lang="ar-SA" sz="4800" dirty="0">
                <a:solidFill>
                  <a:schemeClr val="lt1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 :</a:t>
            </a:r>
            <a:r>
              <a:rPr lang="en-SA" sz="4800" dirty="0">
                <a:solidFill>
                  <a:schemeClr val="lt1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 </a:t>
            </a:r>
            <a:r>
              <a:rPr lang="en-SA" sz="4800" dirty="0">
                <a:solidFill>
                  <a:srgbClr val="2BB8EB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Right Marketer</a:t>
            </a:r>
            <a:r>
              <a:rPr lang="en-SA" sz="4800" dirty="0">
                <a:solidFill>
                  <a:schemeClr val="lt1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  </a:t>
            </a:r>
            <a:endParaRPr sz="4800" dirty="0">
              <a:solidFill>
                <a:schemeClr val="lt1"/>
              </a:solidFill>
              <a:latin typeface="Tajawal ExtraBold"/>
              <a:ea typeface="Tajawal ExtraBold"/>
              <a:cs typeface="Tajawal ExtraBold"/>
              <a:sym typeface="Tajawal ExtraBold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i="0" u="none" strike="noStrike" cap="none" dirty="0">
              <a:solidFill>
                <a:schemeClr val="lt1"/>
              </a:solidFill>
              <a:latin typeface="Tajawal ExtraBold"/>
              <a:ea typeface="Tajawal ExtraBold"/>
              <a:cs typeface="Tajawal ExtraBold"/>
              <a:sym typeface="Tajawal ExtraBold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3325" y="5876250"/>
            <a:ext cx="2205349" cy="6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1e969a1903_3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520" y="997204"/>
            <a:ext cx="3490961" cy="159554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1e969a1903_31_10"/>
          <p:cNvSpPr txBox="1"/>
          <p:nvPr/>
        </p:nvSpPr>
        <p:spPr>
          <a:xfrm>
            <a:off x="4063231" y="3204714"/>
            <a:ext cx="406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SA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 لكم</a:t>
            </a:r>
            <a:endParaRPr sz="4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D2FF15D-1993-5616-EA40-E063A26B14A0}"/>
              </a:ext>
            </a:extLst>
          </p:cNvPr>
          <p:cNvSpPr txBox="1"/>
          <p:nvPr/>
        </p:nvSpPr>
        <p:spPr>
          <a:xfrm>
            <a:off x="-15229" y="42242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spcBef>
                <a:spcPts val="0"/>
              </a:spcBef>
              <a:spcAft>
                <a:spcPts val="0"/>
              </a:spcAft>
            </a:pPr>
            <a:r>
              <a:rPr lang="ar-SA" sz="4000" b="1" i="0" u="none" strike="noStrike" dirty="0">
                <a:solidFill>
                  <a:srgbClr val="3A3838"/>
                </a:solidFill>
                <a:effectLst/>
                <a:latin typeface="Tajawal" pitchFamily="2" charset="-78"/>
                <a:cs typeface="Tajawal" pitchFamily="2" charset="-78"/>
              </a:rPr>
              <a:t>المشكلة </a:t>
            </a:r>
            <a:endParaRPr lang="ar-SA" sz="6000" b="0" dirty="0">
              <a:effectLst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57B2E4-D8E9-FC37-5917-2BBE0902FF6F}"/>
              </a:ext>
            </a:extLst>
          </p:cNvPr>
          <p:cNvGrpSpPr/>
          <p:nvPr/>
        </p:nvGrpSpPr>
        <p:grpSpPr>
          <a:xfrm>
            <a:off x="604412" y="1676783"/>
            <a:ext cx="10983175" cy="4872273"/>
            <a:chOff x="610931" y="1875745"/>
            <a:chExt cx="10643970" cy="48722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D8F2A4-D58C-BAB3-CEE0-749E2741AC94}"/>
                </a:ext>
              </a:extLst>
            </p:cNvPr>
            <p:cNvSpPr/>
            <p:nvPr/>
          </p:nvSpPr>
          <p:spPr>
            <a:xfrm>
              <a:off x="4435346" y="4053005"/>
              <a:ext cx="1482811" cy="1482811"/>
            </a:xfrm>
            <a:prstGeom prst="ellipse">
              <a:avLst/>
            </a:prstGeom>
            <a:gradFill flip="none" rotWithShape="1">
              <a:gsLst>
                <a:gs pos="0">
                  <a:srgbClr val="D5D5D5"/>
                </a:gs>
                <a:gs pos="10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DB4F27-9703-B1C1-40B2-B37AA99030D5}"/>
                </a:ext>
              </a:extLst>
            </p:cNvPr>
            <p:cNvSpPr/>
            <p:nvPr/>
          </p:nvSpPr>
          <p:spPr>
            <a:xfrm>
              <a:off x="8188054" y="4053005"/>
              <a:ext cx="1482811" cy="148281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2000">
                  <a:srgbClr val="00B0F0"/>
                </a:gs>
                <a:gs pos="99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E3E22CD3-5AD8-7E23-1B5B-A33591638109}"/>
                </a:ext>
              </a:extLst>
            </p:cNvPr>
            <p:cNvSpPr/>
            <p:nvPr/>
          </p:nvSpPr>
          <p:spPr>
            <a:xfrm flipH="1">
              <a:off x="5488125" y="2959201"/>
              <a:ext cx="1652921" cy="1921983"/>
            </a:xfrm>
            <a:prstGeom prst="arc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D66E7A26-E690-6A3A-276E-1397BA466EA5}"/>
                </a:ext>
              </a:extLst>
            </p:cNvPr>
            <p:cNvSpPr/>
            <p:nvPr/>
          </p:nvSpPr>
          <p:spPr>
            <a:xfrm rot="16655183" flipH="1">
              <a:off x="3303763" y="2664285"/>
              <a:ext cx="1903098" cy="2163221"/>
            </a:xfrm>
            <a:prstGeom prst="arc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2A8DF98-B52E-77A5-15CD-FD729C17E0F5}"/>
                </a:ext>
              </a:extLst>
            </p:cNvPr>
            <p:cNvSpPr/>
            <p:nvPr/>
          </p:nvSpPr>
          <p:spPr>
            <a:xfrm rot="21037623">
              <a:off x="7367281" y="2947143"/>
              <a:ext cx="1754670" cy="2063578"/>
            </a:xfrm>
            <a:prstGeom prst="arc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D32B11-4E33-EE62-E0B6-21629FC42AE5}"/>
                </a:ext>
              </a:extLst>
            </p:cNvPr>
            <p:cNvSpPr txBox="1"/>
            <p:nvPr/>
          </p:nvSpPr>
          <p:spPr>
            <a:xfrm>
              <a:off x="4007409" y="5593855"/>
              <a:ext cx="22536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>
                <a:spcBef>
                  <a:spcPts val="0"/>
                </a:spcBef>
                <a:spcAft>
                  <a:spcPts val="0"/>
                </a:spcAft>
              </a:pPr>
              <a:r>
                <a:rPr lang="ar-SA" sz="1400" b="0" i="0" u="none" strike="noStrike" dirty="0">
                  <a:solidFill>
                    <a:srgbClr val="000000"/>
                  </a:solidFill>
                  <a:effectLst/>
                  <a:latin typeface="Tajawal" pitchFamily="2" charset="-78"/>
                  <a:cs typeface="Tajawal" pitchFamily="2" charset="-78"/>
                </a:rPr>
                <a:t>كتابة صيغة الرد</a:t>
              </a:r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Tajawal" pitchFamily="2" charset="-78"/>
                  <a:cs typeface="Tajawal" pitchFamily="2" charset="-78"/>
                </a:rPr>
                <a:t> </a:t>
              </a:r>
              <a:r>
                <a:rPr lang="ar-SA" sz="1400" b="0" i="0" u="none" strike="noStrike" dirty="0">
                  <a:solidFill>
                    <a:srgbClr val="000000"/>
                  </a:solidFill>
                  <a:effectLst/>
                  <a:latin typeface="Tajawal" pitchFamily="2" charset="-78"/>
                  <a:cs typeface="Tajawal" pitchFamily="2" charset="-78"/>
                </a:rPr>
                <a:t> المناسب على العميل بشكل يدوي</a:t>
              </a:r>
              <a:br>
                <a:rPr lang="ar-SA" sz="1200" dirty="0">
                  <a:latin typeface="Tajawal" pitchFamily="2" charset="-78"/>
                  <a:cs typeface="Tajawal" pitchFamily="2" charset="-78"/>
                </a:rPr>
              </a:br>
              <a:endParaRPr lang="en-US" sz="1200" dirty="0">
                <a:latin typeface="Tajawal" pitchFamily="2" charset="-78"/>
                <a:cs typeface="Tajawal" pitchFamily="2" charset="-7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D7187C-D8AE-8D09-1D30-A7DDB3227FE4}"/>
                </a:ext>
              </a:extLst>
            </p:cNvPr>
            <p:cNvSpPr txBox="1"/>
            <p:nvPr/>
          </p:nvSpPr>
          <p:spPr>
            <a:xfrm>
              <a:off x="610931" y="3404668"/>
              <a:ext cx="23972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1400" dirty="0">
                  <a:latin typeface="Tajawal" pitchFamily="2" charset="-78"/>
                  <a:cs typeface="Tajawal" pitchFamily="2" charset="-78"/>
                </a:rPr>
                <a:t>القيام بنسخ و لصق  إجابات الردود للإجابة على استفسار العميل </a:t>
              </a:r>
              <a:endParaRPr lang="en-US" sz="1400" dirty="0">
                <a:latin typeface="Tajawal" pitchFamily="2" charset="-78"/>
                <a:cs typeface="Tajawal" pitchFamily="2" charset="-7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CB081B-7AEE-7FFA-E3AA-DCADE2A0DF79}"/>
                </a:ext>
              </a:extLst>
            </p:cNvPr>
            <p:cNvSpPr txBox="1"/>
            <p:nvPr/>
          </p:nvSpPr>
          <p:spPr>
            <a:xfrm>
              <a:off x="8857694" y="5363023"/>
              <a:ext cx="23972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ajawal" pitchFamily="2" charset="-78"/>
                  <a:cs typeface="Tajawal" pitchFamily="2" charset="-78"/>
                </a:rPr>
                <a:t>Right Marketer </a:t>
              </a:r>
              <a:endParaRPr lang="en-US" sz="1400" dirty="0">
                <a:latin typeface="Tajawal" pitchFamily="2" charset="-78"/>
                <a:cs typeface="Tajawal" pitchFamily="2" charset="-78"/>
              </a:endParaRPr>
            </a:p>
            <a:p>
              <a:pPr algn="ctr"/>
              <a:r>
                <a:rPr lang="ar-SA" sz="1400" dirty="0">
                  <a:solidFill>
                    <a:srgbClr val="0F0E0C"/>
                  </a:solidFill>
                  <a:latin typeface="Tajawal" pitchFamily="2" charset="-78"/>
                  <a:cs typeface="Tajawal" pitchFamily="2" charset="-78"/>
                </a:rPr>
                <a:t>هي </a:t>
              </a:r>
              <a:r>
                <a:rPr lang="ar-SA" sz="1400" b="0" i="0" u="none" strike="noStrike" dirty="0">
                  <a:solidFill>
                    <a:srgbClr val="0F0E0C"/>
                  </a:solidFill>
                  <a:effectLst/>
                  <a:latin typeface="Tajawal" pitchFamily="2" charset="-78"/>
                  <a:cs typeface="Tajawal" pitchFamily="2" charset="-78"/>
                </a:rPr>
                <a:t>شركة تسويق تدير حسابات التواصل الاجتماعي ولا يوجد لديها موظفي خدمة عملاء لإدارة الشكاوى والاستفسارات على العملاء </a:t>
              </a:r>
              <a:r>
                <a:rPr lang="ar-SA" sz="1400" dirty="0">
                  <a:solidFill>
                    <a:srgbClr val="0F0E0C"/>
                  </a:solidFill>
                  <a:latin typeface="Tajawal" pitchFamily="2" charset="-78"/>
                  <a:cs typeface="Tajawal" pitchFamily="2" charset="-78"/>
                </a:rPr>
                <a:t>.</a:t>
              </a:r>
              <a:endParaRPr lang="en-US" sz="1400" dirty="0">
                <a:latin typeface="Tajawal" pitchFamily="2" charset="-78"/>
                <a:cs typeface="Tajawal" pitchFamily="2" charset="-7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4F58AC-759A-B058-DBA9-F70A480E3193}"/>
                </a:ext>
              </a:extLst>
            </p:cNvPr>
            <p:cNvSpPr/>
            <p:nvPr/>
          </p:nvSpPr>
          <p:spPr>
            <a:xfrm>
              <a:off x="2278977" y="1875745"/>
              <a:ext cx="1482811" cy="1482811"/>
            </a:xfrm>
            <a:prstGeom prst="ellipse">
              <a:avLst/>
            </a:prstGeom>
            <a:gradFill flip="none" rotWithShape="1">
              <a:gsLst>
                <a:gs pos="0">
                  <a:srgbClr val="FFBA00"/>
                </a:gs>
                <a:gs pos="82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972D5A0-5ECB-5D54-D751-C63E4A6A838B}"/>
              </a:ext>
            </a:extLst>
          </p:cNvPr>
          <p:cNvSpPr txBox="1"/>
          <p:nvPr/>
        </p:nvSpPr>
        <p:spPr>
          <a:xfrm>
            <a:off x="7558152" y="1503892"/>
            <a:ext cx="2325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1400" dirty="0">
                <a:latin typeface="Tajawal" pitchFamily="2" charset="-78"/>
                <a:cs typeface="Tajawal" pitchFamily="2" charset="-78"/>
              </a:rPr>
              <a:t>تعمل على حصر البيانات بشكل يدوي في ملف</a:t>
            </a:r>
            <a:endParaRPr lang="en-US" sz="1400" dirty="0">
              <a:latin typeface="Tajawal" pitchFamily="2" charset="-78"/>
              <a:cs typeface="Tajawal" pitchFamily="2" charset="-78"/>
            </a:endParaRPr>
          </a:p>
          <a:p>
            <a:pPr algn="ctr" rtl="1"/>
            <a:r>
              <a:rPr lang="en-US" sz="1400" dirty="0">
                <a:latin typeface="Tajawal" pitchFamily="2" charset="-78"/>
                <a:cs typeface="Tajawal" pitchFamily="2" charset="-78"/>
              </a:rPr>
              <a:t>(Excel Sheet 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757E065-AF92-4F31-112C-616E25DF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69516" y="2109690"/>
            <a:ext cx="616995" cy="61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019A812B-DBA5-04D7-D4DD-2D4EB1C6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50975" y="4296524"/>
            <a:ext cx="586059" cy="58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FA67318-D9DE-6B05-9B21-160B27734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746" y="4302418"/>
            <a:ext cx="548731" cy="586059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0DCA6B85-B6DB-CABF-BDAA-06E1FD9986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02070" y="1935572"/>
              <a:ext cx="2636108" cy="1482811"/>
            </p:xfrm>
            <a:graphic>
              <a:graphicData uri="http://schemas.microsoft.com/office/powerpoint/2016/sectionzoom">
                <psez:sectionZm>
                  <psez:sectionZmObj sectionId="{D7F73770-F5A1-224E-9500-550C7195BBA9}">
                    <psez:zmPr id="{366BCC74-7576-E944-AD97-F048A9137B0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6108" cy="148281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DCA6B85-B6DB-CABF-BDAA-06E1FD9986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02070" y="1935572"/>
                <a:ext cx="2636108" cy="14828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5564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F183-FA8E-9E9B-9DBF-55369BBB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970A0-2D0D-A4FE-166F-7F284EDFA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5936B7-D8AE-63A8-1940-FAD1B6137E61}"/>
              </a:ext>
            </a:extLst>
          </p:cNvPr>
          <p:cNvSpPr/>
          <p:nvPr/>
        </p:nvSpPr>
        <p:spPr>
          <a:xfrm>
            <a:off x="2381693" y="-21266"/>
            <a:ext cx="7096215" cy="6877053"/>
          </a:xfrm>
          <a:prstGeom prst="ellipse">
            <a:avLst/>
          </a:prstGeom>
          <a:gradFill flip="none" rotWithShape="1">
            <a:gsLst>
              <a:gs pos="0">
                <a:srgbClr val="2EB376"/>
              </a:gs>
              <a:gs pos="100000">
                <a:srgbClr val="0D743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39AE9686-DE0F-53CD-1B8B-4CAA8C07A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74" y="1218480"/>
            <a:ext cx="3835251" cy="38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95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9C9B957A-692E-72A1-2120-7DEE8BA8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25362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80C62CF-D384-1FAD-2B9A-733B1CC26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774" y="442562"/>
            <a:ext cx="1673576" cy="1673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03C3E8-3206-41EC-4916-EEC60E808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11" y="3429000"/>
            <a:ext cx="6944818" cy="49789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8FB79F-BABD-6932-C037-77A2D067B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733" y="1798705"/>
            <a:ext cx="7772400" cy="52266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3E7511-EC42-93FF-0430-21EC48D0B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26047">
            <a:off x="2367094" y="1507067"/>
            <a:ext cx="597346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DB79AE-626E-D62D-7F68-0F8479850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22830">
            <a:off x="-1037586" y="-232443"/>
            <a:ext cx="5899478" cy="80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1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g21fbf63766d_24_0"/>
          <p:cNvGrpSpPr/>
          <p:nvPr/>
        </p:nvGrpSpPr>
        <p:grpSpPr>
          <a:xfrm>
            <a:off x="1108575" y="2736366"/>
            <a:ext cx="6006240" cy="1528834"/>
            <a:chOff x="7536103" y="1429405"/>
            <a:chExt cx="5686650" cy="1447485"/>
          </a:xfrm>
        </p:grpSpPr>
        <p:grpSp>
          <p:nvGrpSpPr>
            <p:cNvPr id="121" name="Google Shape;121;g21fbf63766d_24_0"/>
            <p:cNvGrpSpPr/>
            <p:nvPr/>
          </p:nvGrpSpPr>
          <p:grpSpPr>
            <a:xfrm>
              <a:off x="7536103" y="1429405"/>
              <a:ext cx="5686650" cy="1447485"/>
              <a:chOff x="7536103" y="1429405"/>
              <a:chExt cx="5686650" cy="1447485"/>
            </a:xfrm>
          </p:grpSpPr>
          <p:grpSp>
            <p:nvGrpSpPr>
              <p:cNvPr id="122" name="Google Shape;122;g21fbf63766d_24_0"/>
              <p:cNvGrpSpPr/>
              <p:nvPr/>
            </p:nvGrpSpPr>
            <p:grpSpPr>
              <a:xfrm>
                <a:off x="7536103" y="1429405"/>
                <a:ext cx="5686650" cy="1447485"/>
                <a:chOff x="1586566" y="1261165"/>
                <a:chExt cx="5686650" cy="1447485"/>
              </a:xfrm>
            </p:grpSpPr>
            <p:sp>
              <p:nvSpPr>
                <p:cNvPr id="123" name="Google Shape;123;g21fbf63766d_24_0"/>
                <p:cNvSpPr/>
                <p:nvPr/>
              </p:nvSpPr>
              <p:spPr>
                <a:xfrm>
                  <a:off x="6470034" y="1261165"/>
                  <a:ext cx="803182" cy="803182"/>
                </a:xfrm>
                <a:prstGeom prst="donut">
                  <a:avLst>
                    <a:gd name="adj" fmla="val 8736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700" b="0" i="0" u="none" strike="noStrike" cap="none">
                    <a:solidFill>
                      <a:srgbClr val="3F3F3F"/>
                    </a:solidFill>
                    <a:latin typeface="Tajawal" pitchFamily="2" charset="-78"/>
                    <a:cs typeface="Tajawal" pitchFamily="2" charset="-78"/>
                    <a:sym typeface="Arial"/>
                  </a:endParaRPr>
                </a:p>
              </p:txBody>
            </p:sp>
            <p:sp>
              <p:nvSpPr>
                <p:cNvPr id="124" name="Google Shape;124;g21fbf63766d_24_0"/>
                <p:cNvSpPr txBox="1"/>
                <p:nvPr/>
              </p:nvSpPr>
              <p:spPr>
                <a:xfrm>
                  <a:off x="1586566" y="1805349"/>
                  <a:ext cx="4061100" cy="9033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ar-SA" dirty="0">
                      <a:solidFill>
                        <a:srgbClr val="095A58"/>
                      </a:solidFill>
                      <a:latin typeface="Tajawal" pitchFamily="2" charset="-78"/>
                      <a:cs typeface="Tajawal" pitchFamily="2" charset="-78"/>
                    </a:rPr>
                    <a:t>مساعد</a:t>
                  </a:r>
                  <a:r>
                    <a:rPr lang="en-SA" sz="1400" u="none" strike="noStrike" cap="none" dirty="0">
                      <a:solidFill>
                        <a:srgbClr val="095A58"/>
                      </a:solidFill>
                      <a:latin typeface="Tajawal" pitchFamily="2" charset="-78"/>
                      <a:cs typeface="Tajawal" pitchFamily="2" charset="-78"/>
                      <a:sym typeface="Arial"/>
                    </a:rPr>
                    <a:t> يفهم العميل و</a:t>
                  </a:r>
                  <a:r>
                    <a:rPr lang="ar-SA" sz="1400" u="none" strike="noStrike" cap="none" dirty="0">
                      <a:solidFill>
                        <a:srgbClr val="095A58"/>
                      </a:solidFill>
                      <a:latin typeface="Tajawal" pitchFamily="2" charset="-78"/>
                      <a:cs typeface="Tajawal" pitchFamily="2" charset="-78"/>
                      <a:sym typeface="Arial"/>
                    </a:rPr>
                    <a:t>يرد على استفساراته </a:t>
                  </a:r>
                  <a:r>
                    <a:rPr lang="en-SA" sz="1400" u="none" strike="noStrike" cap="none" dirty="0">
                      <a:solidFill>
                        <a:srgbClr val="095A58"/>
                      </a:solidFill>
                      <a:latin typeface="Tajawal" pitchFamily="2" charset="-78"/>
                      <a:cs typeface="Tajawal" pitchFamily="2" charset="-78"/>
                      <a:sym typeface="Arial"/>
                    </a:rPr>
                    <a:t>ويقدم ردود </a:t>
                  </a:r>
                  <a:r>
                    <a:rPr lang="ar-SA" sz="1400" u="none" strike="noStrike" cap="none" dirty="0">
                      <a:solidFill>
                        <a:srgbClr val="095A58"/>
                      </a:solidFill>
                      <a:latin typeface="Tajawal" pitchFamily="2" charset="-78"/>
                      <a:cs typeface="Tajawal" pitchFamily="2" charset="-78"/>
                      <a:sym typeface="Arial"/>
                    </a:rPr>
                    <a:t>ذكية</a:t>
                  </a:r>
                  <a:r>
                    <a:rPr lang="en-SA" sz="1400" u="none" strike="noStrike" cap="none" dirty="0">
                      <a:solidFill>
                        <a:srgbClr val="095A58"/>
                      </a:solidFill>
                      <a:latin typeface="Tajawal" pitchFamily="2" charset="-78"/>
                      <a:cs typeface="Tajawal" pitchFamily="2" charset="-78"/>
                      <a:sym typeface="Arial"/>
                    </a:rPr>
                    <a:t> </a:t>
                  </a:r>
                  <a:r>
                    <a:rPr lang="ar-SA" sz="1400" u="none" strike="noStrike" cap="none" dirty="0">
                      <a:solidFill>
                        <a:srgbClr val="095A58"/>
                      </a:solidFill>
                      <a:latin typeface="Tajawal" pitchFamily="2" charset="-78"/>
                      <a:cs typeface="Tajawal" pitchFamily="2" charset="-78"/>
                      <a:sym typeface="Arial"/>
                    </a:rPr>
                    <a:t>بأسلوب الشركة ويتفاعل معه.</a:t>
                  </a:r>
                  <a:r>
                    <a:rPr lang="en-SA" sz="1400" u="none" strike="noStrike" cap="none" dirty="0">
                      <a:solidFill>
                        <a:srgbClr val="095A58"/>
                      </a:solidFill>
                      <a:latin typeface="Tajawal" pitchFamily="2" charset="-78"/>
                      <a:cs typeface="Tajawal" pitchFamily="2" charset="-78"/>
                      <a:sym typeface="Arial"/>
                    </a:rPr>
                    <a:t> </a:t>
                  </a:r>
                  <a:endParaRPr lang="ar-SA" sz="1400" u="none" strike="noStrike" cap="none" dirty="0">
                    <a:solidFill>
                      <a:srgbClr val="095A58"/>
                    </a:solidFill>
                    <a:latin typeface="Tajawal" pitchFamily="2" charset="-78"/>
                    <a:cs typeface="Tajawal" pitchFamily="2" charset="-78"/>
                    <a:sym typeface="Arial"/>
                  </a:endParaRPr>
                </a:p>
                <a:p>
                  <a:pPr marL="0" marR="0" lvl="0" indent="0" algn="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ar-SA" dirty="0">
                    <a:solidFill>
                      <a:srgbClr val="095A58"/>
                    </a:solidFill>
                    <a:latin typeface="Tajawal" pitchFamily="2" charset="-78"/>
                    <a:ea typeface="Geo"/>
                    <a:cs typeface="Tajawal" pitchFamily="2" charset="-78"/>
                  </a:endParaRPr>
                </a:p>
                <a:p>
                  <a:pPr marL="0" marR="0" lvl="0" indent="0" algn="r" rtl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u="none" strike="noStrike" cap="none" dirty="0">
                    <a:solidFill>
                      <a:srgbClr val="095A58"/>
                    </a:solidFill>
                    <a:latin typeface="Tajawal" pitchFamily="2" charset="-78"/>
                    <a:ea typeface="Geo"/>
                    <a:cs typeface="Tajawal" pitchFamily="2" charset="-78"/>
                    <a:sym typeface="Geo"/>
                  </a:endParaRPr>
                </a:p>
              </p:txBody>
            </p:sp>
          </p:grpSp>
          <p:cxnSp>
            <p:nvCxnSpPr>
              <p:cNvPr id="125" name="Google Shape;125;g21fbf63766d_24_0"/>
              <p:cNvCxnSpPr/>
              <p:nvPr/>
            </p:nvCxnSpPr>
            <p:spPr>
              <a:xfrm>
                <a:off x="7646907" y="1830996"/>
                <a:ext cx="395021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CB8EE"/>
                </a:solidFill>
                <a:prstDash val="solid"/>
                <a:round/>
                <a:headEnd type="none" w="sm" len="sm"/>
                <a:tailEnd type="oval" w="med" len="med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</p:grpSp>
        <p:sp>
          <p:nvSpPr>
            <p:cNvPr id="126" name="Google Shape;126;g21fbf63766d_24_0"/>
            <p:cNvSpPr/>
            <p:nvPr/>
          </p:nvSpPr>
          <p:spPr>
            <a:xfrm rot="10800000">
              <a:off x="12677628" y="1680191"/>
              <a:ext cx="238895" cy="283762"/>
            </a:xfrm>
            <a:prstGeom prst="chevron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Tajawal" pitchFamily="2" charset="-78"/>
                <a:cs typeface="Tajawal" pitchFamily="2" charset="-78"/>
                <a:sym typeface="Arial"/>
              </a:endParaRPr>
            </a:p>
          </p:txBody>
        </p:sp>
      </p:grpSp>
      <p:sp>
        <p:nvSpPr>
          <p:cNvPr id="127" name="Google Shape;127;g21fbf63766d_24_0"/>
          <p:cNvSpPr/>
          <p:nvPr/>
        </p:nvSpPr>
        <p:spPr>
          <a:xfrm>
            <a:off x="3218211" y="2623533"/>
            <a:ext cx="236689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2400" b="1" i="0" u="none" strike="noStrike" cap="none" dirty="0">
                <a:solidFill>
                  <a:srgbClr val="000000"/>
                </a:solidFill>
                <a:latin typeface="Tajawal" pitchFamily="2" charset="-78"/>
                <a:ea typeface="Georgia"/>
                <a:cs typeface="Tajawal" pitchFamily="2" charset="-78"/>
                <a:sym typeface="Georgia"/>
              </a:rPr>
              <a:t>حل المشكلة  </a:t>
            </a:r>
            <a:endParaRPr sz="2400" b="0" i="0" u="none" strike="noStrike" cap="none" dirty="0">
              <a:solidFill>
                <a:srgbClr val="000000"/>
              </a:solidFill>
              <a:latin typeface="Tajawal" pitchFamily="2" charset="-78"/>
              <a:ea typeface="Geo"/>
              <a:cs typeface="Tajawal" pitchFamily="2" charset="-78"/>
              <a:sym typeface="Geo"/>
            </a:endParaRPr>
          </a:p>
        </p:txBody>
      </p:sp>
      <p:pic>
        <p:nvPicPr>
          <p:cNvPr id="128" name="Google Shape;128;g21fbf63766d_2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7602" y="2854365"/>
            <a:ext cx="2687446" cy="755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ACF3C1-7E96-F2E7-E6C0-0F1570DE59C7}"/>
              </a:ext>
            </a:extLst>
          </p:cNvPr>
          <p:cNvGrpSpPr/>
          <p:nvPr/>
        </p:nvGrpSpPr>
        <p:grpSpPr>
          <a:xfrm>
            <a:off x="290129" y="1845745"/>
            <a:ext cx="5191314" cy="5128088"/>
            <a:chOff x="2817898" y="2640907"/>
            <a:chExt cx="3960000" cy="3960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845B8A3-874D-B8D4-9BE8-A565A2778296}"/>
                </a:ext>
              </a:extLst>
            </p:cNvPr>
            <p:cNvGrpSpPr/>
            <p:nvPr/>
          </p:nvGrpSpPr>
          <p:grpSpPr>
            <a:xfrm>
              <a:off x="2817898" y="2640907"/>
              <a:ext cx="3960000" cy="3960000"/>
              <a:chOff x="2817898" y="2640907"/>
              <a:chExt cx="3960000" cy="3960000"/>
            </a:xfrm>
          </p:grpSpPr>
          <p:sp>
            <p:nvSpPr>
              <p:cNvPr id="5" name="Pie 56">
                <a:extLst>
                  <a:ext uri="{FF2B5EF4-FFF2-40B4-BE49-F238E27FC236}">
                    <a16:creationId xmlns:a16="http://schemas.microsoft.com/office/drawing/2014/main" id="{2D3B0EAD-990A-160A-3390-60B7560D39F2}"/>
                  </a:ext>
                </a:extLst>
              </p:cNvPr>
              <p:cNvSpPr/>
              <p:nvPr/>
            </p:nvSpPr>
            <p:spPr>
              <a:xfrm rot="9731289">
                <a:off x="3627898" y="3480811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noFill/>
              <a:ln w="28575">
                <a:solidFill>
                  <a:srgbClr val="2CB8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Pie 57">
                <a:extLst>
                  <a:ext uri="{FF2B5EF4-FFF2-40B4-BE49-F238E27FC236}">
                    <a16:creationId xmlns:a16="http://schemas.microsoft.com/office/drawing/2014/main" id="{AC91F91A-273F-859B-2F6E-66B313E5087A}"/>
                  </a:ext>
                </a:extLst>
              </p:cNvPr>
              <p:cNvSpPr/>
              <p:nvPr/>
            </p:nvSpPr>
            <p:spPr>
              <a:xfrm rot="7294677">
                <a:off x="3345371" y="3209391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noFill/>
              <a:ln w="28575">
                <a:solidFill>
                  <a:srgbClr val="0040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Pie 58">
                <a:extLst>
                  <a:ext uri="{FF2B5EF4-FFF2-40B4-BE49-F238E27FC236}">
                    <a16:creationId xmlns:a16="http://schemas.microsoft.com/office/drawing/2014/main" id="{E0DC22D2-DFBC-39C3-0B2C-D3E3CAEA6C29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noFill/>
              <a:ln w="28575">
                <a:solidFill>
                  <a:srgbClr val="82C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ie 59">
                <a:extLst>
                  <a:ext uri="{FF2B5EF4-FFF2-40B4-BE49-F238E27FC236}">
                    <a16:creationId xmlns:a16="http://schemas.microsoft.com/office/drawing/2014/main" id="{50F49995-F590-0A86-F951-DCFDCB514EBD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noFill/>
              <a:ln w="38100">
                <a:solidFill>
                  <a:srgbClr val="095A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B4BE2AD-64C6-F555-860B-0492971B3D08}"/>
                </a:ext>
              </a:extLst>
            </p:cNvPr>
            <p:cNvSpPr/>
            <p:nvPr/>
          </p:nvSpPr>
          <p:spPr>
            <a:xfrm>
              <a:off x="4340698" y="4163707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FF47B62-31FA-D28C-A7A2-91A42526C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74" y="4033964"/>
            <a:ext cx="612166" cy="612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4578B4-26D9-15FB-20CC-9BC42C640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6907" y="2459395"/>
            <a:ext cx="636480" cy="636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04E947-CC2F-4534-CA71-A3917FD00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708" y="3402228"/>
            <a:ext cx="631738" cy="631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0FDE43-8294-2D3D-424B-616E59A921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803387" y="4422081"/>
            <a:ext cx="498232" cy="498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59861B-87F0-4940-89F3-EA316CA723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190940" y="5023694"/>
            <a:ext cx="498232" cy="49823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F1C16C-2AF5-3472-420D-92B1E745FC0B}"/>
              </a:ext>
            </a:extLst>
          </p:cNvPr>
          <p:cNvGrpSpPr/>
          <p:nvPr/>
        </p:nvGrpSpPr>
        <p:grpSpPr>
          <a:xfrm>
            <a:off x="4832225" y="1909767"/>
            <a:ext cx="6586119" cy="3890225"/>
            <a:chOff x="3390598" y="1154919"/>
            <a:chExt cx="6586119" cy="38902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25C1EA-5831-249C-3CBE-AFD639824038}"/>
                </a:ext>
              </a:extLst>
            </p:cNvPr>
            <p:cNvGrpSpPr/>
            <p:nvPr/>
          </p:nvGrpSpPr>
          <p:grpSpPr>
            <a:xfrm>
              <a:off x="3390598" y="1253568"/>
              <a:ext cx="2602513" cy="3599659"/>
              <a:chOff x="6682151" y="1966566"/>
              <a:chExt cx="2125631" cy="294006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E6E0C60-2CFC-CD87-5DEB-833002C15939}"/>
                  </a:ext>
                </a:extLst>
              </p:cNvPr>
              <p:cNvCxnSpPr/>
              <p:nvPr/>
            </p:nvCxnSpPr>
            <p:spPr>
              <a:xfrm>
                <a:off x="7372198" y="2945184"/>
                <a:ext cx="1080000" cy="4210"/>
              </a:xfrm>
              <a:prstGeom prst="straightConnector1">
                <a:avLst/>
              </a:prstGeom>
              <a:ln w="38100">
                <a:solidFill>
                  <a:srgbClr val="82CE00"/>
                </a:solidFill>
                <a:prstDash val="soli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4054D6F-11F6-9036-04E6-B59073B24080}"/>
                  </a:ext>
                </a:extLst>
              </p:cNvPr>
              <p:cNvCxnSpPr/>
              <p:nvPr/>
            </p:nvCxnSpPr>
            <p:spPr>
              <a:xfrm>
                <a:off x="7727782" y="3928010"/>
                <a:ext cx="1080000" cy="0"/>
              </a:xfrm>
              <a:prstGeom prst="straightConnector1">
                <a:avLst/>
              </a:prstGeom>
              <a:ln w="38100">
                <a:solidFill>
                  <a:srgbClr val="00401C"/>
                </a:solidFill>
                <a:prstDash val="soli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16AE7E8-EE36-5904-BEAB-FFAD77A31BBB}"/>
                  </a:ext>
                </a:extLst>
              </p:cNvPr>
              <p:cNvCxnSpPr/>
              <p:nvPr/>
            </p:nvCxnSpPr>
            <p:spPr>
              <a:xfrm>
                <a:off x="7372198" y="4906627"/>
                <a:ext cx="1080000" cy="0"/>
              </a:xfrm>
              <a:prstGeom prst="straightConnector1">
                <a:avLst/>
              </a:prstGeom>
              <a:ln w="38100">
                <a:solidFill>
                  <a:srgbClr val="2CB8EE"/>
                </a:solidFill>
                <a:prstDash val="soli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D374D8D-BE2C-CEDD-0E63-2AB48B10777D}"/>
                  </a:ext>
                </a:extLst>
              </p:cNvPr>
              <p:cNvCxnSpPr/>
              <p:nvPr/>
            </p:nvCxnSpPr>
            <p:spPr>
              <a:xfrm>
                <a:off x="6682151" y="1966566"/>
                <a:ext cx="1080000" cy="0"/>
              </a:xfrm>
              <a:prstGeom prst="straightConnector1">
                <a:avLst/>
              </a:prstGeom>
              <a:ln w="38100">
                <a:solidFill>
                  <a:srgbClr val="095B59"/>
                </a:solidFill>
                <a:prstDash val="soli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3B2592-2A98-E30C-4E18-B1AD148F9BF2}"/>
                </a:ext>
              </a:extLst>
            </p:cNvPr>
            <p:cNvSpPr txBox="1"/>
            <p:nvPr/>
          </p:nvSpPr>
          <p:spPr>
            <a:xfrm>
              <a:off x="5025470" y="1154919"/>
              <a:ext cx="376821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ar-SA" b="1" i="0" u="none" strike="noStrike" dirty="0">
                  <a:solidFill>
                    <a:srgbClr val="0F0E0C"/>
                  </a:solidFill>
                  <a:effectLst/>
                  <a:latin typeface="Aharoni" panose="02010803020104030203" pitchFamily="2" charset="-79"/>
                </a:rPr>
                <a:t>ردود </a:t>
              </a:r>
              <a:r>
                <a:rPr lang="ar-SA" b="1" dirty="0">
                  <a:solidFill>
                    <a:srgbClr val="0F0E0C"/>
                  </a:solidFill>
                  <a:latin typeface="Aharoni" panose="02010803020104030203" pitchFamily="2" charset="-79"/>
                </a:rPr>
                <a:t>ذكية </a:t>
              </a:r>
              <a:r>
                <a:rPr lang="ar-SA" b="1" i="0" u="none" strike="noStrike" dirty="0">
                  <a:solidFill>
                    <a:srgbClr val="0F0E0C"/>
                  </a:solidFill>
                  <a:effectLst/>
                  <a:latin typeface="Aharoni" panose="02010803020104030203" pitchFamily="2" charset="-79"/>
                </a:rPr>
                <a:t>بأسلوب الشركة</a:t>
              </a:r>
              <a:endParaRPr lang="en-US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97954B-C1CB-5815-3763-9F85D0A36F3C}"/>
                </a:ext>
              </a:extLst>
            </p:cNvPr>
            <p:cNvSpPr txBox="1"/>
            <p:nvPr/>
          </p:nvSpPr>
          <p:spPr>
            <a:xfrm>
              <a:off x="5808227" y="2347924"/>
              <a:ext cx="376821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ar-SA" b="1" dirty="0">
                  <a:latin typeface="Aharoni" panose="02010803020104030203" pitchFamily="2" charset="-79"/>
                  <a:cs typeface="Aharoni" panose="02010803020104030203" pitchFamily="2" charset="-79"/>
                </a:rPr>
                <a:t>كسب الرضا والولاء للعميل </a:t>
              </a:r>
              <a:endParaRPr lang="en-US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AC72A7-1ABE-04D4-C469-49D1273108CA}"/>
                </a:ext>
              </a:extLst>
            </p:cNvPr>
            <p:cNvSpPr txBox="1"/>
            <p:nvPr/>
          </p:nvSpPr>
          <p:spPr>
            <a:xfrm>
              <a:off x="6208505" y="3516559"/>
              <a:ext cx="376821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ar-SA" b="1" dirty="0">
                  <a:latin typeface="Aharoni" panose="02010803020104030203" pitchFamily="2" charset="-79"/>
                  <a:cs typeface="Aharoni" panose="02010803020104030203" pitchFamily="2" charset="-79"/>
                </a:rPr>
                <a:t>تخفيض التكاليف على الشركة </a:t>
              </a:r>
              <a:endParaRPr lang="en-US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BF5A51-0F5F-298B-118E-9DB8D90422BD}"/>
                </a:ext>
              </a:extLst>
            </p:cNvPr>
            <p:cNvSpPr txBox="1"/>
            <p:nvPr/>
          </p:nvSpPr>
          <p:spPr>
            <a:xfrm>
              <a:off x="5993111" y="4768145"/>
              <a:ext cx="376821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ar-SA" b="1" i="0" u="none" strike="noStrike" dirty="0">
                  <a:solidFill>
                    <a:srgbClr val="0F0E0C"/>
                  </a:solidFill>
                  <a:effectLst/>
                  <a:latin typeface="Aharoni" panose="02010803020104030203" pitchFamily="2" charset="-79"/>
                </a:rPr>
                <a:t>تقديم خطوات لحل مشكلة العميل </a:t>
              </a:r>
              <a:endParaRPr lang="en-US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007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fbf63766d_0_16"/>
          <p:cNvSpPr txBox="1"/>
          <p:nvPr/>
        </p:nvSpPr>
        <p:spPr>
          <a:xfrm>
            <a:off x="1302185" y="12187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SA" sz="2800" b="1" dirty="0">
                <a:solidFill>
                  <a:srgbClr val="3A3838"/>
                </a:solidFill>
                <a:latin typeface="Tajawal" pitchFamily="2" charset="-78"/>
                <a:ea typeface="Calibri"/>
                <a:cs typeface="Tajawal" pitchFamily="2" charset="-78"/>
                <a:sym typeface="Calibri"/>
              </a:rPr>
              <a:t>الإيرادات</a:t>
            </a:r>
            <a:r>
              <a:rPr lang="en-SA" sz="2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F1D829-C758-9EBB-0E0E-5191543DFAAF}"/>
              </a:ext>
            </a:extLst>
          </p:cNvPr>
          <p:cNvGrpSpPr/>
          <p:nvPr/>
        </p:nvGrpSpPr>
        <p:grpSpPr>
          <a:xfrm>
            <a:off x="7716643" y="2109119"/>
            <a:ext cx="2336736" cy="2336736"/>
            <a:chOff x="4560802" y="2336891"/>
            <a:chExt cx="3375196" cy="337519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252D93C-A976-E1A7-4D14-0892AB0EEA5D}"/>
                </a:ext>
              </a:extLst>
            </p:cNvPr>
            <p:cNvSpPr/>
            <p:nvPr/>
          </p:nvSpPr>
          <p:spPr>
            <a:xfrm rot="10800000">
              <a:off x="5056359" y="2336891"/>
              <a:ext cx="1190243" cy="748392"/>
            </a:xfrm>
            <a:custGeom>
              <a:avLst/>
              <a:gdLst>
                <a:gd name="connsiteX0" fmla="*/ 0 w 1190243"/>
                <a:gd name="connsiteY0" fmla="*/ 748392 h 748392"/>
                <a:gd name="connsiteX1" fmla="*/ 0 w 1190243"/>
                <a:gd name="connsiteY1" fmla="*/ 387227 h 748392"/>
                <a:gd name="connsiteX2" fmla="*/ 133830 w 1190243"/>
                <a:gd name="connsiteY2" fmla="*/ 380469 h 748392"/>
                <a:gd name="connsiteX3" fmla="*/ 841993 w 1190243"/>
                <a:gd name="connsiteY3" fmla="*/ 84404 h 748392"/>
                <a:gd name="connsiteX4" fmla="*/ 934861 w 1190243"/>
                <a:gd name="connsiteY4" fmla="*/ 0 h 748392"/>
                <a:gd name="connsiteX5" fmla="*/ 1190243 w 1190243"/>
                <a:gd name="connsiteY5" fmla="*/ 255382 h 748392"/>
                <a:gd name="connsiteX6" fmla="*/ 1071728 w 1190243"/>
                <a:gd name="connsiteY6" fmla="*/ 363097 h 748392"/>
                <a:gd name="connsiteX7" fmla="*/ 170757 w 1190243"/>
                <a:gd name="connsiteY7" fmla="*/ 739770 h 748392"/>
                <a:gd name="connsiteX8" fmla="*/ 0 w 1190243"/>
                <a:gd name="connsiteY8" fmla="*/ 748392 h 74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0243" h="748392">
                  <a:moveTo>
                    <a:pt x="0" y="748392"/>
                  </a:moveTo>
                  <a:lnTo>
                    <a:pt x="0" y="387227"/>
                  </a:lnTo>
                  <a:lnTo>
                    <a:pt x="133830" y="380469"/>
                  </a:lnTo>
                  <a:cubicBezTo>
                    <a:pt x="401393" y="353297"/>
                    <a:pt x="645449" y="246607"/>
                    <a:pt x="841993" y="84404"/>
                  </a:cubicBezTo>
                  <a:lnTo>
                    <a:pt x="934861" y="0"/>
                  </a:lnTo>
                  <a:lnTo>
                    <a:pt x="1190243" y="255382"/>
                  </a:lnTo>
                  <a:lnTo>
                    <a:pt x="1071728" y="363097"/>
                  </a:lnTo>
                  <a:cubicBezTo>
                    <a:pt x="821672" y="569462"/>
                    <a:pt x="511168" y="705199"/>
                    <a:pt x="170757" y="739770"/>
                  </a:cubicBezTo>
                  <a:lnTo>
                    <a:pt x="0" y="7483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35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BD83F0B-3FFA-17F8-C553-0DD3665C2231}"/>
                </a:ext>
              </a:extLst>
            </p:cNvPr>
            <p:cNvSpPr/>
            <p:nvPr/>
          </p:nvSpPr>
          <p:spPr>
            <a:xfrm rot="10800000">
              <a:off x="6250201" y="2336891"/>
              <a:ext cx="1190242" cy="748392"/>
            </a:xfrm>
            <a:custGeom>
              <a:avLst/>
              <a:gdLst>
                <a:gd name="connsiteX0" fmla="*/ 1190242 w 1190242"/>
                <a:gd name="connsiteY0" fmla="*/ 748392 h 748392"/>
                <a:gd name="connsiteX1" fmla="*/ 1019487 w 1190242"/>
                <a:gd name="connsiteY1" fmla="*/ 739770 h 748392"/>
                <a:gd name="connsiteX2" fmla="*/ 118516 w 1190242"/>
                <a:gd name="connsiteY2" fmla="*/ 363097 h 748392"/>
                <a:gd name="connsiteX3" fmla="*/ 0 w 1190242"/>
                <a:gd name="connsiteY3" fmla="*/ 255382 h 748392"/>
                <a:gd name="connsiteX4" fmla="*/ 255382 w 1190242"/>
                <a:gd name="connsiteY4" fmla="*/ 0 h 748392"/>
                <a:gd name="connsiteX5" fmla="*/ 348251 w 1190242"/>
                <a:gd name="connsiteY5" fmla="*/ 84404 h 748392"/>
                <a:gd name="connsiteX6" fmla="*/ 1056414 w 1190242"/>
                <a:gd name="connsiteY6" fmla="*/ 380469 h 748392"/>
                <a:gd name="connsiteX7" fmla="*/ 1190242 w 1190242"/>
                <a:gd name="connsiteY7" fmla="*/ 387227 h 748392"/>
                <a:gd name="connsiteX8" fmla="*/ 1190242 w 1190242"/>
                <a:gd name="connsiteY8" fmla="*/ 748392 h 74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0242" h="748392">
                  <a:moveTo>
                    <a:pt x="1190242" y="748392"/>
                  </a:moveTo>
                  <a:lnTo>
                    <a:pt x="1019487" y="739770"/>
                  </a:lnTo>
                  <a:cubicBezTo>
                    <a:pt x="679075" y="705199"/>
                    <a:pt x="368572" y="569462"/>
                    <a:pt x="118516" y="363097"/>
                  </a:cubicBezTo>
                  <a:lnTo>
                    <a:pt x="0" y="255382"/>
                  </a:lnTo>
                  <a:lnTo>
                    <a:pt x="255382" y="0"/>
                  </a:lnTo>
                  <a:lnTo>
                    <a:pt x="348251" y="84404"/>
                  </a:lnTo>
                  <a:cubicBezTo>
                    <a:pt x="544794" y="246607"/>
                    <a:pt x="788850" y="353297"/>
                    <a:pt x="1056414" y="380469"/>
                  </a:cubicBezTo>
                  <a:lnTo>
                    <a:pt x="1190242" y="387227"/>
                  </a:lnTo>
                  <a:lnTo>
                    <a:pt x="1190242" y="748392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rgbClr val="095A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350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78C44ED-3DDF-7040-6052-8B8D529F7DFF}"/>
                </a:ext>
              </a:extLst>
            </p:cNvPr>
            <p:cNvSpPr/>
            <p:nvPr/>
          </p:nvSpPr>
          <p:spPr>
            <a:xfrm rot="10800000">
              <a:off x="4560802" y="2832446"/>
              <a:ext cx="748392" cy="1190243"/>
            </a:xfrm>
            <a:custGeom>
              <a:avLst/>
              <a:gdLst>
                <a:gd name="connsiteX0" fmla="*/ 255382 w 748392"/>
                <a:gd name="connsiteY0" fmla="*/ 1190243 h 1190243"/>
                <a:gd name="connsiteX1" fmla="*/ 0 w 748392"/>
                <a:gd name="connsiteY1" fmla="*/ 934861 h 1190243"/>
                <a:gd name="connsiteX2" fmla="*/ 84404 w 748392"/>
                <a:gd name="connsiteY2" fmla="*/ 841992 h 1190243"/>
                <a:gd name="connsiteX3" fmla="*/ 380469 w 748392"/>
                <a:gd name="connsiteY3" fmla="*/ 133829 h 1190243"/>
                <a:gd name="connsiteX4" fmla="*/ 387227 w 748392"/>
                <a:gd name="connsiteY4" fmla="*/ 0 h 1190243"/>
                <a:gd name="connsiteX5" fmla="*/ 748392 w 748392"/>
                <a:gd name="connsiteY5" fmla="*/ 0 h 1190243"/>
                <a:gd name="connsiteX6" fmla="*/ 739770 w 748392"/>
                <a:gd name="connsiteY6" fmla="*/ 170756 h 1190243"/>
                <a:gd name="connsiteX7" fmla="*/ 363097 w 748392"/>
                <a:gd name="connsiteY7" fmla="*/ 1071727 h 1190243"/>
                <a:gd name="connsiteX8" fmla="*/ 255382 w 748392"/>
                <a:gd name="connsiteY8" fmla="*/ 1190243 h 119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392" h="1190243">
                  <a:moveTo>
                    <a:pt x="255382" y="1190243"/>
                  </a:moveTo>
                  <a:lnTo>
                    <a:pt x="0" y="934861"/>
                  </a:lnTo>
                  <a:lnTo>
                    <a:pt x="84404" y="841992"/>
                  </a:lnTo>
                  <a:cubicBezTo>
                    <a:pt x="246607" y="645448"/>
                    <a:pt x="353297" y="401393"/>
                    <a:pt x="380469" y="133829"/>
                  </a:cubicBezTo>
                  <a:lnTo>
                    <a:pt x="387227" y="0"/>
                  </a:lnTo>
                  <a:lnTo>
                    <a:pt x="748392" y="0"/>
                  </a:lnTo>
                  <a:lnTo>
                    <a:pt x="739770" y="170756"/>
                  </a:lnTo>
                  <a:cubicBezTo>
                    <a:pt x="705199" y="511168"/>
                    <a:pt x="569461" y="821671"/>
                    <a:pt x="363097" y="1071727"/>
                  </a:cubicBezTo>
                  <a:lnTo>
                    <a:pt x="255382" y="1190243"/>
                  </a:lnTo>
                  <a:close/>
                </a:path>
              </a:pathLst>
            </a:custGeom>
            <a:solidFill>
              <a:srgbClr val="2CB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35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6E3F6BE-3C4A-304D-96C4-00613B1C0EF1}"/>
                </a:ext>
              </a:extLst>
            </p:cNvPr>
            <p:cNvSpPr/>
            <p:nvPr/>
          </p:nvSpPr>
          <p:spPr>
            <a:xfrm rot="10800000">
              <a:off x="7187606" y="2832447"/>
              <a:ext cx="748392" cy="1190242"/>
            </a:xfrm>
            <a:custGeom>
              <a:avLst/>
              <a:gdLst>
                <a:gd name="connsiteX0" fmla="*/ 493010 w 748392"/>
                <a:gd name="connsiteY0" fmla="*/ 1190242 h 1190242"/>
                <a:gd name="connsiteX1" fmla="*/ 385295 w 748392"/>
                <a:gd name="connsiteY1" fmla="*/ 1071727 h 1190242"/>
                <a:gd name="connsiteX2" fmla="*/ 8622 w 748392"/>
                <a:gd name="connsiteY2" fmla="*/ 170756 h 1190242"/>
                <a:gd name="connsiteX3" fmla="*/ 0 w 748392"/>
                <a:gd name="connsiteY3" fmla="*/ 0 h 1190242"/>
                <a:gd name="connsiteX4" fmla="*/ 361165 w 748392"/>
                <a:gd name="connsiteY4" fmla="*/ 0 h 1190242"/>
                <a:gd name="connsiteX5" fmla="*/ 367923 w 748392"/>
                <a:gd name="connsiteY5" fmla="*/ 133829 h 1190242"/>
                <a:gd name="connsiteX6" fmla="*/ 663988 w 748392"/>
                <a:gd name="connsiteY6" fmla="*/ 841992 h 1190242"/>
                <a:gd name="connsiteX7" fmla="*/ 748392 w 748392"/>
                <a:gd name="connsiteY7" fmla="*/ 934860 h 1190242"/>
                <a:gd name="connsiteX8" fmla="*/ 493010 w 748392"/>
                <a:gd name="connsiteY8" fmla="*/ 1190242 h 119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392" h="1190242">
                  <a:moveTo>
                    <a:pt x="493010" y="1190242"/>
                  </a:moveTo>
                  <a:lnTo>
                    <a:pt x="385295" y="1071727"/>
                  </a:lnTo>
                  <a:cubicBezTo>
                    <a:pt x="178930" y="821671"/>
                    <a:pt x="43193" y="511168"/>
                    <a:pt x="8622" y="170756"/>
                  </a:cubicBezTo>
                  <a:lnTo>
                    <a:pt x="0" y="0"/>
                  </a:lnTo>
                  <a:lnTo>
                    <a:pt x="361165" y="0"/>
                  </a:lnTo>
                  <a:lnTo>
                    <a:pt x="367923" y="133829"/>
                  </a:lnTo>
                  <a:cubicBezTo>
                    <a:pt x="395095" y="401393"/>
                    <a:pt x="501785" y="645448"/>
                    <a:pt x="663988" y="841992"/>
                  </a:cubicBezTo>
                  <a:lnTo>
                    <a:pt x="748392" y="934860"/>
                  </a:lnTo>
                  <a:lnTo>
                    <a:pt x="493010" y="119024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3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4B9386-3097-3ABE-60E3-1C59D8217034}"/>
                </a:ext>
              </a:extLst>
            </p:cNvPr>
            <p:cNvSpPr/>
            <p:nvPr/>
          </p:nvSpPr>
          <p:spPr>
            <a:xfrm rot="10800000">
              <a:off x="4560802" y="4026289"/>
              <a:ext cx="748392" cy="1190242"/>
            </a:xfrm>
            <a:custGeom>
              <a:avLst/>
              <a:gdLst>
                <a:gd name="connsiteX0" fmla="*/ 748392 w 748392"/>
                <a:gd name="connsiteY0" fmla="*/ 1190242 h 1190242"/>
                <a:gd name="connsiteX1" fmla="*/ 387227 w 748392"/>
                <a:gd name="connsiteY1" fmla="*/ 1190242 h 1190242"/>
                <a:gd name="connsiteX2" fmla="*/ 380469 w 748392"/>
                <a:gd name="connsiteY2" fmla="*/ 1056413 h 1190242"/>
                <a:gd name="connsiteX3" fmla="*/ 84404 w 748392"/>
                <a:gd name="connsiteY3" fmla="*/ 348250 h 1190242"/>
                <a:gd name="connsiteX4" fmla="*/ 0 w 748392"/>
                <a:gd name="connsiteY4" fmla="*/ 255382 h 1190242"/>
                <a:gd name="connsiteX5" fmla="*/ 255382 w 748392"/>
                <a:gd name="connsiteY5" fmla="*/ 0 h 1190242"/>
                <a:gd name="connsiteX6" fmla="*/ 363097 w 748392"/>
                <a:gd name="connsiteY6" fmla="*/ 118515 h 1190242"/>
                <a:gd name="connsiteX7" fmla="*/ 739770 w 748392"/>
                <a:gd name="connsiteY7" fmla="*/ 1019486 h 1190242"/>
                <a:gd name="connsiteX8" fmla="*/ 748392 w 748392"/>
                <a:gd name="connsiteY8" fmla="*/ 1190242 h 119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392" h="1190242">
                  <a:moveTo>
                    <a:pt x="748392" y="1190242"/>
                  </a:moveTo>
                  <a:lnTo>
                    <a:pt x="387227" y="1190242"/>
                  </a:lnTo>
                  <a:lnTo>
                    <a:pt x="380469" y="1056413"/>
                  </a:lnTo>
                  <a:cubicBezTo>
                    <a:pt x="353297" y="788850"/>
                    <a:pt x="246607" y="544794"/>
                    <a:pt x="84404" y="348250"/>
                  </a:cubicBezTo>
                  <a:lnTo>
                    <a:pt x="0" y="255382"/>
                  </a:lnTo>
                  <a:lnTo>
                    <a:pt x="255382" y="0"/>
                  </a:lnTo>
                  <a:lnTo>
                    <a:pt x="363097" y="118515"/>
                  </a:lnTo>
                  <a:cubicBezTo>
                    <a:pt x="569462" y="368571"/>
                    <a:pt x="705199" y="679075"/>
                    <a:pt x="739770" y="1019486"/>
                  </a:cubicBezTo>
                  <a:lnTo>
                    <a:pt x="748392" y="119024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3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822C61-9A19-962E-2810-FE3AECCF068C}"/>
                </a:ext>
              </a:extLst>
            </p:cNvPr>
            <p:cNvSpPr/>
            <p:nvPr/>
          </p:nvSpPr>
          <p:spPr>
            <a:xfrm rot="10800000">
              <a:off x="7187606" y="4026289"/>
              <a:ext cx="748392" cy="1190242"/>
            </a:xfrm>
            <a:custGeom>
              <a:avLst/>
              <a:gdLst>
                <a:gd name="connsiteX0" fmla="*/ 361165 w 748392"/>
                <a:gd name="connsiteY0" fmla="*/ 1190242 h 1190242"/>
                <a:gd name="connsiteX1" fmla="*/ 0 w 748392"/>
                <a:gd name="connsiteY1" fmla="*/ 1190242 h 1190242"/>
                <a:gd name="connsiteX2" fmla="*/ 8622 w 748392"/>
                <a:gd name="connsiteY2" fmla="*/ 1019486 h 1190242"/>
                <a:gd name="connsiteX3" fmla="*/ 385295 w 748392"/>
                <a:gd name="connsiteY3" fmla="*/ 118515 h 1190242"/>
                <a:gd name="connsiteX4" fmla="*/ 493010 w 748392"/>
                <a:gd name="connsiteY4" fmla="*/ 0 h 1190242"/>
                <a:gd name="connsiteX5" fmla="*/ 748392 w 748392"/>
                <a:gd name="connsiteY5" fmla="*/ 255382 h 1190242"/>
                <a:gd name="connsiteX6" fmla="*/ 663988 w 748392"/>
                <a:gd name="connsiteY6" fmla="*/ 348250 h 1190242"/>
                <a:gd name="connsiteX7" fmla="*/ 367923 w 748392"/>
                <a:gd name="connsiteY7" fmla="*/ 1056413 h 1190242"/>
                <a:gd name="connsiteX8" fmla="*/ 361165 w 748392"/>
                <a:gd name="connsiteY8" fmla="*/ 1190242 h 119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392" h="1190242">
                  <a:moveTo>
                    <a:pt x="361165" y="1190242"/>
                  </a:moveTo>
                  <a:lnTo>
                    <a:pt x="0" y="1190242"/>
                  </a:lnTo>
                  <a:lnTo>
                    <a:pt x="8622" y="1019486"/>
                  </a:lnTo>
                  <a:cubicBezTo>
                    <a:pt x="43193" y="679075"/>
                    <a:pt x="178930" y="368571"/>
                    <a:pt x="385295" y="118515"/>
                  </a:cubicBezTo>
                  <a:lnTo>
                    <a:pt x="493010" y="0"/>
                  </a:lnTo>
                  <a:lnTo>
                    <a:pt x="748392" y="255382"/>
                  </a:lnTo>
                  <a:lnTo>
                    <a:pt x="663988" y="348250"/>
                  </a:lnTo>
                  <a:cubicBezTo>
                    <a:pt x="501785" y="544794"/>
                    <a:pt x="395095" y="788850"/>
                    <a:pt x="367923" y="1056413"/>
                  </a:cubicBezTo>
                  <a:lnTo>
                    <a:pt x="361165" y="1190242"/>
                  </a:lnTo>
                  <a:close/>
                </a:path>
              </a:pathLst>
            </a:custGeom>
            <a:solidFill>
              <a:srgbClr val="82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A2490D4-1049-E7A3-FCCA-36F96A76766B}"/>
                </a:ext>
              </a:extLst>
            </p:cNvPr>
            <p:cNvSpPr/>
            <p:nvPr/>
          </p:nvSpPr>
          <p:spPr>
            <a:xfrm rot="10800000">
              <a:off x="6250201" y="4963695"/>
              <a:ext cx="1190242" cy="748392"/>
            </a:xfrm>
            <a:custGeom>
              <a:avLst/>
              <a:gdLst>
                <a:gd name="connsiteX0" fmla="*/ 255382 w 1190242"/>
                <a:gd name="connsiteY0" fmla="*/ 748392 h 748392"/>
                <a:gd name="connsiteX1" fmla="*/ 0 w 1190242"/>
                <a:gd name="connsiteY1" fmla="*/ 493010 h 748392"/>
                <a:gd name="connsiteX2" fmla="*/ 118516 w 1190242"/>
                <a:gd name="connsiteY2" fmla="*/ 385295 h 748392"/>
                <a:gd name="connsiteX3" fmla="*/ 1019487 w 1190242"/>
                <a:gd name="connsiteY3" fmla="*/ 8622 h 748392"/>
                <a:gd name="connsiteX4" fmla="*/ 1190242 w 1190242"/>
                <a:gd name="connsiteY4" fmla="*/ 0 h 748392"/>
                <a:gd name="connsiteX5" fmla="*/ 1190242 w 1190242"/>
                <a:gd name="connsiteY5" fmla="*/ 361165 h 748392"/>
                <a:gd name="connsiteX6" fmla="*/ 1056414 w 1190242"/>
                <a:gd name="connsiteY6" fmla="*/ 367923 h 748392"/>
                <a:gd name="connsiteX7" fmla="*/ 348251 w 1190242"/>
                <a:gd name="connsiteY7" fmla="*/ 663988 h 748392"/>
                <a:gd name="connsiteX8" fmla="*/ 255382 w 1190242"/>
                <a:gd name="connsiteY8" fmla="*/ 748392 h 74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0242" h="748392">
                  <a:moveTo>
                    <a:pt x="255382" y="748392"/>
                  </a:moveTo>
                  <a:lnTo>
                    <a:pt x="0" y="493010"/>
                  </a:lnTo>
                  <a:lnTo>
                    <a:pt x="118516" y="385295"/>
                  </a:lnTo>
                  <a:cubicBezTo>
                    <a:pt x="368572" y="178931"/>
                    <a:pt x="679075" y="43193"/>
                    <a:pt x="1019487" y="8622"/>
                  </a:cubicBezTo>
                  <a:lnTo>
                    <a:pt x="1190242" y="0"/>
                  </a:lnTo>
                  <a:lnTo>
                    <a:pt x="1190242" y="361165"/>
                  </a:lnTo>
                  <a:lnTo>
                    <a:pt x="1056414" y="367923"/>
                  </a:lnTo>
                  <a:cubicBezTo>
                    <a:pt x="788850" y="395095"/>
                    <a:pt x="544794" y="501785"/>
                    <a:pt x="348251" y="663988"/>
                  </a:cubicBezTo>
                  <a:lnTo>
                    <a:pt x="255382" y="748392"/>
                  </a:lnTo>
                  <a:close/>
                </a:path>
              </a:pathLst>
            </a:custGeom>
            <a:solidFill>
              <a:srgbClr val="00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3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496495-994A-19E5-F4BE-8DCCDA91C714}"/>
                </a:ext>
              </a:extLst>
            </p:cNvPr>
            <p:cNvSpPr/>
            <p:nvPr/>
          </p:nvSpPr>
          <p:spPr>
            <a:xfrm rot="10800000">
              <a:off x="5056359" y="4963695"/>
              <a:ext cx="1190243" cy="748392"/>
            </a:xfrm>
            <a:custGeom>
              <a:avLst/>
              <a:gdLst>
                <a:gd name="connsiteX0" fmla="*/ 934861 w 1190243"/>
                <a:gd name="connsiteY0" fmla="*/ 748392 h 748392"/>
                <a:gd name="connsiteX1" fmla="*/ 841993 w 1190243"/>
                <a:gd name="connsiteY1" fmla="*/ 663988 h 748392"/>
                <a:gd name="connsiteX2" fmla="*/ 133830 w 1190243"/>
                <a:gd name="connsiteY2" fmla="*/ 367923 h 748392"/>
                <a:gd name="connsiteX3" fmla="*/ 0 w 1190243"/>
                <a:gd name="connsiteY3" fmla="*/ 361165 h 748392"/>
                <a:gd name="connsiteX4" fmla="*/ 0 w 1190243"/>
                <a:gd name="connsiteY4" fmla="*/ 0 h 748392"/>
                <a:gd name="connsiteX5" fmla="*/ 170757 w 1190243"/>
                <a:gd name="connsiteY5" fmla="*/ 8622 h 748392"/>
                <a:gd name="connsiteX6" fmla="*/ 1071728 w 1190243"/>
                <a:gd name="connsiteY6" fmla="*/ 385295 h 748392"/>
                <a:gd name="connsiteX7" fmla="*/ 1190243 w 1190243"/>
                <a:gd name="connsiteY7" fmla="*/ 493010 h 748392"/>
                <a:gd name="connsiteX8" fmla="*/ 934861 w 1190243"/>
                <a:gd name="connsiteY8" fmla="*/ 748392 h 74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0243" h="748392">
                  <a:moveTo>
                    <a:pt x="934861" y="748392"/>
                  </a:moveTo>
                  <a:lnTo>
                    <a:pt x="841993" y="663988"/>
                  </a:lnTo>
                  <a:cubicBezTo>
                    <a:pt x="645450" y="501785"/>
                    <a:pt x="401394" y="395095"/>
                    <a:pt x="133830" y="367923"/>
                  </a:cubicBezTo>
                  <a:lnTo>
                    <a:pt x="0" y="361165"/>
                  </a:lnTo>
                  <a:lnTo>
                    <a:pt x="0" y="0"/>
                  </a:lnTo>
                  <a:lnTo>
                    <a:pt x="170757" y="8622"/>
                  </a:lnTo>
                  <a:cubicBezTo>
                    <a:pt x="511169" y="43193"/>
                    <a:pt x="821672" y="178931"/>
                    <a:pt x="1071728" y="385295"/>
                  </a:cubicBezTo>
                  <a:lnTo>
                    <a:pt x="1190243" y="493010"/>
                  </a:lnTo>
                  <a:lnTo>
                    <a:pt x="934861" y="74839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35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15575-31A7-A0C9-745A-8BF893C4CAD4}"/>
              </a:ext>
            </a:extLst>
          </p:cNvPr>
          <p:cNvSpPr/>
          <p:nvPr/>
        </p:nvSpPr>
        <p:spPr>
          <a:xfrm flipH="1">
            <a:off x="2213421" y="2983287"/>
            <a:ext cx="452387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ar-SA" sz="1800" dirty="0">
                <a:solidFill>
                  <a:schemeClr val="bg2">
                    <a:lumMod val="25000"/>
                  </a:schemeClr>
                </a:solidFill>
                <a:latin typeface="Tajawal" pitchFamily="2" charset="-78"/>
                <a:cs typeface="Tajawal" pitchFamily="2" charset="-78"/>
              </a:rPr>
              <a:t>اشتراكات مدفوعة.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Tajawal" pitchFamily="2" charset="-78"/>
              <a:cs typeface="Tajawal" pitchFamily="2" charset="-78"/>
            </a:endParaRPr>
          </a:p>
          <a:p>
            <a:pPr marL="285750" indent="-285750" algn="r" rtl="1">
              <a:buFontTx/>
              <a:buChar char="-"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Tajawal" pitchFamily="2" charset="-78"/>
              <a:cs typeface="Tajawal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ar-SA" sz="1800" dirty="0">
                <a:solidFill>
                  <a:schemeClr val="bg2">
                    <a:lumMod val="25000"/>
                  </a:schemeClr>
                </a:solidFill>
                <a:latin typeface="Tajawal" pitchFamily="2" charset="-78"/>
                <a:cs typeface="Tajawal" pitchFamily="2" charset="-78"/>
              </a:rPr>
              <a:t>ميزة من ضمن حزمة تطوير المواقع.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E1030B-5D08-167F-9DFF-BD00CCC9C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76" y="2606551"/>
            <a:ext cx="1099643" cy="109964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ED281D8-1969-2F93-0DD3-02241A67C617}"/>
              </a:ext>
            </a:extLst>
          </p:cNvPr>
          <p:cNvSpPr/>
          <p:nvPr/>
        </p:nvSpPr>
        <p:spPr>
          <a:xfrm rot="10800000">
            <a:off x="6965757" y="3111191"/>
            <a:ext cx="342593" cy="579559"/>
          </a:xfrm>
          <a:prstGeom prst="chevron">
            <a:avLst>
              <a:gd name="adj" fmla="val 6100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39;g21fbf63766d_0_16">
            <a:extLst>
              <a:ext uri="{FF2B5EF4-FFF2-40B4-BE49-F238E27FC236}">
                <a16:creationId xmlns:a16="http://schemas.microsoft.com/office/drawing/2014/main" id="{AF81CCA2-F23E-6B1A-145B-439ECF3211A8}"/>
              </a:ext>
            </a:extLst>
          </p:cNvPr>
          <p:cNvSpPr txBox="1"/>
          <p:nvPr/>
        </p:nvSpPr>
        <p:spPr>
          <a:xfrm>
            <a:off x="1272592" y="762012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ar-SA" sz="2800" b="1" dirty="0">
                <a:solidFill>
                  <a:srgbClr val="3A3838"/>
                </a:solidFill>
                <a:latin typeface="Tajawal" pitchFamily="2" charset="-78"/>
                <a:ea typeface="Calibri"/>
                <a:cs typeface="Tajawal" pitchFamily="2" charset="-78"/>
                <a:sym typeface="Calibri"/>
              </a:rPr>
              <a:t>التوسع المستقبلي </a:t>
            </a:r>
            <a:r>
              <a:rPr lang="en-SA" sz="2800" b="1" dirty="0">
                <a:solidFill>
                  <a:srgbClr val="3A3838"/>
                </a:solidFill>
                <a:latin typeface="Tajawal" pitchFamily="2" charset="-78"/>
                <a:ea typeface="Calibri"/>
                <a:cs typeface="Tajawal" pitchFamily="2" charset="-78"/>
                <a:sym typeface="Calibri"/>
              </a:rPr>
              <a:t> </a:t>
            </a:r>
            <a:endParaRPr sz="2800" b="1" i="0" u="none" strike="noStrike" cap="none" dirty="0">
              <a:solidFill>
                <a:srgbClr val="3A3838"/>
              </a:solidFill>
              <a:latin typeface="Tajawal" pitchFamily="2" charset="-78"/>
              <a:ea typeface="Calibri"/>
              <a:cs typeface="Tajawal" pitchFamily="2" charset="-78"/>
              <a:sym typeface="Calibri"/>
            </a:endParaRPr>
          </a:p>
        </p:txBody>
      </p:sp>
      <p:grpSp>
        <p:nvGrpSpPr>
          <p:cNvPr id="164" name="Google Shape;1290;p39">
            <a:extLst>
              <a:ext uri="{FF2B5EF4-FFF2-40B4-BE49-F238E27FC236}">
                <a16:creationId xmlns:a16="http://schemas.microsoft.com/office/drawing/2014/main" id="{E9103F2F-3433-5DF6-CFAA-A98CEAD0E85B}"/>
              </a:ext>
            </a:extLst>
          </p:cNvPr>
          <p:cNvGrpSpPr/>
          <p:nvPr/>
        </p:nvGrpSpPr>
        <p:grpSpPr>
          <a:xfrm>
            <a:off x="328597" y="1217380"/>
            <a:ext cx="11221171" cy="4060623"/>
            <a:chOff x="978250" y="1461127"/>
            <a:chExt cx="7142006" cy="2372259"/>
          </a:xfrm>
        </p:grpSpPr>
        <p:grpSp>
          <p:nvGrpSpPr>
            <p:cNvPr id="167" name="Google Shape;1291;p39">
              <a:extLst>
                <a:ext uri="{FF2B5EF4-FFF2-40B4-BE49-F238E27FC236}">
                  <a16:creationId xmlns:a16="http://schemas.microsoft.com/office/drawing/2014/main" id="{CD1DA1D5-378E-0ED9-E7EE-5204CA0DCCA0}"/>
                </a:ext>
              </a:extLst>
            </p:cNvPr>
            <p:cNvGrpSpPr/>
            <p:nvPr/>
          </p:nvGrpSpPr>
          <p:grpSpPr>
            <a:xfrm>
              <a:off x="978250" y="1461127"/>
              <a:ext cx="7142006" cy="2372259"/>
              <a:chOff x="978250" y="1461127"/>
              <a:chExt cx="7142006" cy="2372259"/>
            </a:xfrm>
          </p:grpSpPr>
          <p:sp>
            <p:nvSpPr>
              <p:cNvPr id="170" name="Google Shape;1292;p39">
                <a:extLst>
                  <a:ext uri="{FF2B5EF4-FFF2-40B4-BE49-F238E27FC236}">
                    <a16:creationId xmlns:a16="http://schemas.microsoft.com/office/drawing/2014/main" id="{2F95AED5-5A79-6480-123C-69FAC27B77E1}"/>
                  </a:ext>
                </a:extLst>
              </p:cNvPr>
              <p:cNvSpPr/>
              <p:nvPr/>
            </p:nvSpPr>
            <p:spPr>
              <a:xfrm rot="-5400000">
                <a:off x="3606600" y="1672975"/>
                <a:ext cx="1930800" cy="19308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2CB8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" name="Google Shape;1293;p39">
                <a:extLst>
                  <a:ext uri="{FF2B5EF4-FFF2-40B4-BE49-F238E27FC236}">
                    <a16:creationId xmlns:a16="http://schemas.microsoft.com/office/drawing/2014/main" id="{33A81821-FE70-4C9E-1BD5-9FD313C1E2E9}"/>
                  </a:ext>
                </a:extLst>
              </p:cNvPr>
              <p:cNvGrpSpPr/>
              <p:nvPr/>
            </p:nvGrpSpPr>
            <p:grpSpPr>
              <a:xfrm>
                <a:off x="978250" y="1672963"/>
                <a:ext cx="4559150" cy="2160423"/>
                <a:chOff x="978250" y="1672963"/>
                <a:chExt cx="4559150" cy="2160423"/>
              </a:xfrm>
            </p:grpSpPr>
            <p:sp>
              <p:nvSpPr>
                <p:cNvPr id="173" name="Google Shape;1294;p39">
                  <a:extLst>
                    <a:ext uri="{FF2B5EF4-FFF2-40B4-BE49-F238E27FC236}">
                      <a16:creationId xmlns:a16="http://schemas.microsoft.com/office/drawing/2014/main" id="{C29A5957-E4F4-1984-7BB3-83F9926C9974}"/>
                    </a:ext>
                  </a:extLst>
                </p:cNvPr>
                <p:cNvSpPr/>
                <p:nvPr/>
              </p:nvSpPr>
              <p:spPr>
                <a:xfrm>
                  <a:off x="978250" y="2935295"/>
                  <a:ext cx="3594000" cy="898091"/>
                </a:xfrm>
                <a:prstGeom prst="lef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4" name="Google Shape;1295;p39">
                  <a:extLst>
                    <a:ext uri="{FF2B5EF4-FFF2-40B4-BE49-F238E27FC236}">
                      <a16:creationId xmlns:a16="http://schemas.microsoft.com/office/drawing/2014/main" id="{8BCB2B31-3A27-D4F3-9A65-A242EA8AE150}"/>
                    </a:ext>
                  </a:extLst>
                </p:cNvPr>
                <p:cNvSpPr/>
                <p:nvPr/>
              </p:nvSpPr>
              <p:spPr>
                <a:xfrm rot="5400000">
                  <a:off x="3606600" y="1672963"/>
                  <a:ext cx="1930800" cy="1930800"/>
                </a:xfrm>
                <a:prstGeom prst="blockArc">
                  <a:avLst>
                    <a:gd name="adj1" fmla="val 10800000"/>
                    <a:gd name="adj2" fmla="val 0"/>
                    <a:gd name="adj3" fmla="val 25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2" name="Google Shape;1296;p39">
                <a:extLst>
                  <a:ext uri="{FF2B5EF4-FFF2-40B4-BE49-F238E27FC236}">
                    <a16:creationId xmlns:a16="http://schemas.microsoft.com/office/drawing/2014/main" id="{253952A7-1E5A-C292-AF57-2DCBF64E60BF}"/>
                  </a:ext>
                </a:extLst>
              </p:cNvPr>
              <p:cNvSpPr/>
              <p:nvPr/>
            </p:nvSpPr>
            <p:spPr>
              <a:xfrm flipH="1">
                <a:off x="4572250" y="1461127"/>
                <a:ext cx="3548006" cy="866544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2CB8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9" name="Google Shape;1298;p39">
              <a:extLst>
                <a:ext uri="{FF2B5EF4-FFF2-40B4-BE49-F238E27FC236}">
                  <a16:creationId xmlns:a16="http://schemas.microsoft.com/office/drawing/2014/main" id="{BFBDC429-DC57-E2A0-CFA9-87D75FDC8E59}"/>
                </a:ext>
              </a:extLst>
            </p:cNvPr>
            <p:cNvSpPr txBox="1"/>
            <p:nvPr/>
          </p:nvSpPr>
          <p:spPr>
            <a:xfrm>
              <a:off x="5095769" y="1783342"/>
              <a:ext cx="2590342" cy="2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A" sz="1600" dirty="0">
                  <a:solidFill>
                    <a:schemeClr val="lt1"/>
                  </a:solidFill>
                  <a:latin typeface="Tajawal" pitchFamily="2" charset="-78"/>
                  <a:ea typeface="Fira Sans Extra Condensed"/>
                  <a:cs typeface="Tajawal" pitchFamily="2" charset="-78"/>
                  <a:sym typeface="Fira Sans Extra Condensed"/>
                </a:rPr>
                <a:t>تحليل الفجوات الاتصالية</a:t>
              </a:r>
              <a:endParaRPr sz="1600" dirty="0">
                <a:solidFill>
                  <a:schemeClr val="lt1"/>
                </a:solidFill>
                <a:latin typeface="Tajawal" pitchFamily="2" charset="-78"/>
                <a:ea typeface="Fira Sans Extra Condensed"/>
                <a:cs typeface="Tajawal" pitchFamily="2" charset="-78"/>
                <a:sym typeface="Fira Sans Extra Condensed"/>
              </a:endParaRPr>
            </a:p>
          </p:txBody>
        </p:sp>
      </p:grpSp>
      <p:pic>
        <p:nvPicPr>
          <p:cNvPr id="175" name="Google Shape;128;g21fbf63766d_24_0">
            <a:extLst>
              <a:ext uri="{FF2B5EF4-FFF2-40B4-BE49-F238E27FC236}">
                <a16:creationId xmlns:a16="http://schemas.microsoft.com/office/drawing/2014/main" id="{55889D41-94E1-A45A-A3C3-3950E347AE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0623" y="3117272"/>
            <a:ext cx="1065045" cy="3056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98;p39">
            <a:extLst>
              <a:ext uri="{FF2B5EF4-FFF2-40B4-BE49-F238E27FC236}">
                <a16:creationId xmlns:a16="http://schemas.microsoft.com/office/drawing/2014/main" id="{EABBF540-538F-10E1-69EF-DAF3AAB5B3C5}"/>
              </a:ext>
            </a:extLst>
          </p:cNvPr>
          <p:cNvSpPr txBox="1"/>
          <p:nvPr/>
        </p:nvSpPr>
        <p:spPr>
          <a:xfrm>
            <a:off x="810918" y="4308325"/>
            <a:ext cx="4069819" cy="40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600" dirty="0">
                <a:solidFill>
                  <a:schemeClr val="lt1"/>
                </a:solidFill>
                <a:latin typeface="Tajawal" pitchFamily="2" charset="-78"/>
                <a:ea typeface="Fira Sans Extra Condensed"/>
                <a:cs typeface="Tajawal" pitchFamily="2" charset="-78"/>
                <a:sym typeface="Fira Sans Extra Condensed"/>
              </a:rPr>
              <a:t>التوسع في كتابة المحتوى متناسب مع الأسلوب التواصلي للشركة</a:t>
            </a:r>
          </a:p>
        </p:txBody>
      </p:sp>
    </p:spTree>
    <p:extLst>
      <p:ext uri="{BB962C8B-B14F-4D97-AF65-F5344CB8AC3E}">
        <p14:creationId xmlns:p14="http://schemas.microsoft.com/office/powerpoint/2010/main" val="336717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39;g21fbf63766d_0_16">
            <a:extLst>
              <a:ext uri="{FF2B5EF4-FFF2-40B4-BE49-F238E27FC236}">
                <a16:creationId xmlns:a16="http://schemas.microsoft.com/office/drawing/2014/main" id="{AF81CCA2-F23E-6B1A-145B-439ECF3211A8}"/>
              </a:ext>
            </a:extLst>
          </p:cNvPr>
          <p:cNvSpPr txBox="1"/>
          <p:nvPr/>
        </p:nvSpPr>
        <p:spPr>
          <a:xfrm>
            <a:off x="1272592" y="762012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A3838"/>
                </a:solidFill>
                <a:latin typeface="Tajawal" pitchFamily="2" charset="-78"/>
                <a:ea typeface="Calibri"/>
                <a:cs typeface="Tajawal" pitchFamily="2" charset="-78"/>
                <a:sym typeface="Calibri"/>
              </a:rPr>
              <a:t>MVP</a:t>
            </a:r>
            <a:endParaRPr sz="2800" b="1" i="0" u="none" strike="noStrike" cap="none" dirty="0">
              <a:solidFill>
                <a:srgbClr val="3A3838"/>
              </a:solidFill>
              <a:latin typeface="Tajawal" pitchFamily="2" charset="-78"/>
              <a:ea typeface="Calibri"/>
              <a:cs typeface="Tajawal" pitchFamily="2" charset="-78"/>
              <a:sym typeface="Calibri"/>
            </a:endParaRPr>
          </a:p>
        </p:txBody>
      </p:sp>
      <p:pic>
        <p:nvPicPr>
          <p:cNvPr id="4" name="فيديووو2.mp4" descr="فيديووو2.mp4">
            <a:hlinkClick r:id="" action="ppaction://media"/>
            <a:extLst>
              <a:ext uri="{FF2B5EF4-FFF2-40B4-BE49-F238E27FC236}">
                <a16:creationId xmlns:a16="http://schemas.microsoft.com/office/drawing/2014/main" id="{793FF666-8412-1B6C-31B8-349D0D15E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7312" y="1428751"/>
            <a:ext cx="9321799" cy="524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1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124</Words>
  <Application>Microsoft Office PowerPoint</Application>
  <PresentationFormat>Widescreen</PresentationFormat>
  <Paragraphs>24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Tajawal ExtraBold</vt:lpstr>
      <vt:lpstr>Tajawal</vt:lpstr>
      <vt:lpstr>Aharoni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خلود</dc:creator>
  <cp:lastModifiedBy>مشاعل ابراهيم علي عسيري</cp:lastModifiedBy>
  <cp:revision>6</cp:revision>
  <dcterms:created xsi:type="dcterms:W3CDTF">2023-03-13T09:30:31Z</dcterms:created>
  <dcterms:modified xsi:type="dcterms:W3CDTF">2023-03-18T13:43:43Z</dcterms:modified>
</cp:coreProperties>
</file>